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65" r:id="rId8"/>
    <p:sldId id="305" r:id="rId9"/>
    <p:sldId id="275" r:id="rId10"/>
    <p:sldId id="291" r:id="rId11"/>
    <p:sldId id="292" r:id="rId12"/>
    <p:sldId id="293" r:id="rId13"/>
    <p:sldId id="294" r:id="rId14"/>
    <p:sldId id="295" r:id="rId15"/>
    <p:sldId id="296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22" r:id="rId26"/>
    <p:sldId id="323" r:id="rId27"/>
    <p:sldId id="324" r:id="rId28"/>
    <p:sldId id="325" r:id="rId29"/>
    <p:sldId id="326" r:id="rId30"/>
    <p:sldId id="327" r:id="rId31"/>
    <p:sldId id="329" r:id="rId32"/>
    <p:sldId id="330" r:id="rId33"/>
    <p:sldId id="270" r:id="rId34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275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1.xml"/><Relationship Id="rId3" Type="http://schemas.openxmlformats.org/officeDocument/2006/relationships/image" Target="../media/image8.png"/><Relationship Id="rId2" Type="http://schemas.openxmlformats.org/officeDocument/2006/relationships/tags" Target="../tags/tag210.xml"/><Relationship Id="rId1" Type="http://schemas.openxmlformats.org/officeDocument/2006/relationships/tags" Target="../tags/tag20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4.xml"/><Relationship Id="rId3" Type="http://schemas.openxmlformats.org/officeDocument/2006/relationships/image" Target="../media/image9.png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20.xml"/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tags" Target="../tags/tag215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3.xml"/><Relationship Id="rId3" Type="http://schemas.openxmlformats.org/officeDocument/2006/relationships/image" Target="../media/image10.png"/><Relationship Id="rId2" Type="http://schemas.openxmlformats.org/officeDocument/2006/relationships/tags" Target="../tags/tag222.xml"/><Relationship Id="rId1" Type="http://schemas.openxmlformats.org/officeDocument/2006/relationships/tags" Target="../tags/tag22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6.xml"/><Relationship Id="rId3" Type="http://schemas.openxmlformats.org/officeDocument/2006/relationships/image" Target="../media/image11.png"/><Relationship Id="rId2" Type="http://schemas.openxmlformats.org/officeDocument/2006/relationships/tags" Target="../tags/tag225.xml"/><Relationship Id="rId1" Type="http://schemas.openxmlformats.org/officeDocument/2006/relationships/tags" Target="../tags/tag224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9.xml"/><Relationship Id="rId3" Type="http://schemas.openxmlformats.org/officeDocument/2006/relationships/image" Target="../media/image12.png"/><Relationship Id="rId2" Type="http://schemas.openxmlformats.org/officeDocument/2006/relationships/tags" Target="../tags/tag228.xml"/><Relationship Id="rId1" Type="http://schemas.openxmlformats.org/officeDocument/2006/relationships/tags" Target="../tags/tag22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32.xml"/><Relationship Id="rId3" Type="http://schemas.openxmlformats.org/officeDocument/2006/relationships/image" Target="../media/image13.png"/><Relationship Id="rId2" Type="http://schemas.openxmlformats.org/officeDocument/2006/relationships/tags" Target="../tags/tag231.xml"/><Relationship Id="rId1" Type="http://schemas.openxmlformats.org/officeDocument/2006/relationships/tags" Target="../tags/tag2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37.xml"/><Relationship Id="rId3" Type="http://schemas.openxmlformats.org/officeDocument/2006/relationships/image" Target="../media/image14.png"/><Relationship Id="rId2" Type="http://schemas.openxmlformats.org/officeDocument/2006/relationships/tags" Target="../tags/tag236.xml"/><Relationship Id="rId1" Type="http://schemas.openxmlformats.org/officeDocument/2006/relationships/tags" Target="../tags/tag235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0.xml"/><Relationship Id="rId3" Type="http://schemas.openxmlformats.org/officeDocument/2006/relationships/image" Target="../media/image14.png"/><Relationship Id="rId2" Type="http://schemas.openxmlformats.org/officeDocument/2006/relationships/tags" Target="../tags/tag239.xml"/><Relationship Id="rId1" Type="http://schemas.openxmlformats.org/officeDocument/2006/relationships/tags" Target="../tags/tag23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3.xml"/><Relationship Id="rId3" Type="http://schemas.openxmlformats.org/officeDocument/2006/relationships/image" Target="../media/image14.png"/><Relationship Id="rId2" Type="http://schemas.openxmlformats.org/officeDocument/2006/relationships/tags" Target="../tags/tag242.xml"/><Relationship Id="rId1" Type="http://schemas.openxmlformats.org/officeDocument/2006/relationships/tags" Target="../tags/tag241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6.xml"/><Relationship Id="rId3" Type="http://schemas.openxmlformats.org/officeDocument/2006/relationships/image" Target="../media/image14.png"/><Relationship Id="rId2" Type="http://schemas.openxmlformats.org/officeDocument/2006/relationships/tags" Target="../tags/tag245.xml"/><Relationship Id="rId1" Type="http://schemas.openxmlformats.org/officeDocument/2006/relationships/tags" Target="../tags/tag24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8.xml"/><Relationship Id="rId1" Type="http://schemas.openxmlformats.org/officeDocument/2006/relationships/tags" Target="../tags/tag247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1.xml"/><Relationship Id="rId3" Type="http://schemas.openxmlformats.org/officeDocument/2006/relationships/image" Target="../media/image15.png"/><Relationship Id="rId2" Type="http://schemas.openxmlformats.org/officeDocument/2006/relationships/tags" Target="../tags/tag250.xml"/><Relationship Id="rId1" Type="http://schemas.openxmlformats.org/officeDocument/2006/relationships/tags" Target="../tags/tag249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4.xml"/><Relationship Id="rId3" Type="http://schemas.openxmlformats.org/officeDocument/2006/relationships/image" Target="../media/image16.png"/><Relationship Id="rId2" Type="http://schemas.openxmlformats.org/officeDocument/2006/relationships/tags" Target="../tags/tag253.xml"/><Relationship Id="rId1" Type="http://schemas.openxmlformats.org/officeDocument/2006/relationships/tags" Target="../tags/tag252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7.xml"/><Relationship Id="rId3" Type="http://schemas.openxmlformats.org/officeDocument/2006/relationships/image" Target="../media/image17.png"/><Relationship Id="rId2" Type="http://schemas.openxmlformats.org/officeDocument/2006/relationships/tags" Target="../tags/tag256.xml"/><Relationship Id="rId1" Type="http://schemas.openxmlformats.org/officeDocument/2006/relationships/tags" Target="../tags/tag255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0.xml"/><Relationship Id="rId3" Type="http://schemas.openxmlformats.org/officeDocument/2006/relationships/image" Target="../media/image18.png"/><Relationship Id="rId2" Type="http://schemas.openxmlformats.org/officeDocument/2006/relationships/tags" Target="../tags/tag259.xml"/><Relationship Id="rId1" Type="http://schemas.openxmlformats.org/officeDocument/2006/relationships/tags" Target="../tags/tag258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3.xml"/><Relationship Id="rId3" Type="http://schemas.openxmlformats.org/officeDocument/2006/relationships/image" Target="../media/image19.png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8.xml"/><Relationship Id="rId3" Type="http://schemas.openxmlformats.org/officeDocument/2006/relationships/image" Target="../media/image20.png"/><Relationship Id="rId2" Type="http://schemas.openxmlformats.org/officeDocument/2006/relationships/tags" Target="../tags/tag267.xml"/><Relationship Id="rId1" Type="http://schemas.openxmlformats.org/officeDocument/2006/relationships/tags" Target="../tags/tag26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71.xml"/><Relationship Id="rId3" Type="http://schemas.openxmlformats.org/officeDocument/2006/relationships/image" Target="../media/image21.png"/><Relationship Id="rId2" Type="http://schemas.openxmlformats.org/officeDocument/2006/relationships/tags" Target="../tags/tag270.xml"/><Relationship Id="rId1" Type="http://schemas.openxmlformats.org/officeDocument/2006/relationships/tags" Target="../tags/tag269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" Type="http://schemas.openxmlformats.org/officeDocument/2006/relationships/tags" Target="../tags/tag27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3" Type="http://schemas.openxmlformats.org/officeDocument/2006/relationships/slideLayout" Target="../slideLayouts/slideLayout3.xml"/><Relationship Id="rId32" Type="http://schemas.openxmlformats.org/officeDocument/2006/relationships/tags" Target="../tags/tag167.xml"/><Relationship Id="rId31" Type="http://schemas.openxmlformats.org/officeDocument/2006/relationships/tags" Target="../tags/tag166.xml"/><Relationship Id="rId30" Type="http://schemas.openxmlformats.org/officeDocument/2006/relationships/tags" Target="../tags/tag165.xml"/><Relationship Id="rId3" Type="http://schemas.openxmlformats.org/officeDocument/2006/relationships/tags" Target="../tags/tag138.xml"/><Relationship Id="rId29" Type="http://schemas.openxmlformats.org/officeDocument/2006/relationships/tags" Target="../tags/tag164.xml"/><Relationship Id="rId28" Type="http://schemas.openxmlformats.org/officeDocument/2006/relationships/tags" Target="../tags/tag16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7" Type="http://schemas.openxmlformats.org/officeDocument/2006/relationships/slideLayout" Target="../slideLayouts/slideLayout3.xml"/><Relationship Id="rId26" Type="http://schemas.openxmlformats.org/officeDocument/2006/relationships/tags" Target="../tags/tag193.xml"/><Relationship Id="rId25" Type="http://schemas.openxmlformats.org/officeDocument/2006/relationships/tags" Target="../tags/tag192.xml"/><Relationship Id="rId24" Type="http://schemas.openxmlformats.org/officeDocument/2006/relationships/tags" Target="../tags/tag191.xml"/><Relationship Id="rId23" Type="http://schemas.openxmlformats.org/officeDocument/2006/relationships/tags" Target="../tags/tag190.xml"/><Relationship Id="rId22" Type="http://schemas.openxmlformats.org/officeDocument/2006/relationships/tags" Target="../tags/tag189.xml"/><Relationship Id="rId21" Type="http://schemas.openxmlformats.org/officeDocument/2006/relationships/tags" Target="../tags/tag188.xml"/><Relationship Id="rId20" Type="http://schemas.openxmlformats.org/officeDocument/2006/relationships/tags" Target="../tags/tag187.xml"/><Relationship Id="rId2" Type="http://schemas.openxmlformats.org/officeDocument/2006/relationships/tags" Target="../tags/tag169.xml"/><Relationship Id="rId19" Type="http://schemas.openxmlformats.org/officeDocument/2006/relationships/tags" Target="../tags/tag186.xml"/><Relationship Id="rId18" Type="http://schemas.openxmlformats.org/officeDocument/2006/relationships/tags" Target="../tags/tag185.xml"/><Relationship Id="rId17" Type="http://schemas.openxmlformats.org/officeDocument/2006/relationships/tags" Target="../tags/tag184.xml"/><Relationship Id="rId16" Type="http://schemas.openxmlformats.org/officeDocument/2006/relationships/tags" Target="../tags/tag183.xml"/><Relationship Id="rId15" Type="http://schemas.openxmlformats.org/officeDocument/2006/relationships/tags" Target="../tags/tag182.xml"/><Relationship Id="rId14" Type="http://schemas.openxmlformats.org/officeDocument/2006/relationships/tags" Target="../tags/tag181.xml"/><Relationship Id="rId13" Type="http://schemas.openxmlformats.org/officeDocument/2006/relationships/tags" Target="../tags/tag180.xml"/><Relationship Id="rId12" Type="http://schemas.openxmlformats.org/officeDocument/2006/relationships/tags" Target="../tags/tag179.xml"/><Relationship Id="rId11" Type="http://schemas.openxmlformats.org/officeDocument/2006/relationships/tags" Target="../tags/tag178.xml"/><Relationship Id="rId10" Type="http://schemas.openxmlformats.org/officeDocument/2006/relationships/tags" Target="../tags/tag177.xml"/><Relationship Id="rId1" Type="http://schemas.openxmlformats.org/officeDocument/2006/relationships/tags" Target="../tags/tag16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image" Target="../media/image3.png"/><Relationship Id="rId4" Type="http://schemas.openxmlformats.org/officeDocument/2006/relationships/tags" Target="../tags/tag196.xml"/><Relationship Id="rId3" Type="http://schemas.openxmlformats.org/officeDocument/2006/relationships/image" Target="../media/image2.png"/><Relationship Id="rId2" Type="http://schemas.openxmlformats.org/officeDocument/2006/relationships/tags" Target="../tags/tag195.xml"/><Relationship Id="rId1" Type="http://schemas.openxmlformats.org/officeDocument/2006/relationships/tags" Target="../tags/tag194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01.xml"/><Relationship Id="rId3" Type="http://schemas.openxmlformats.org/officeDocument/2006/relationships/image" Target="../media/image4.png"/><Relationship Id="rId2" Type="http://schemas.openxmlformats.org/officeDocument/2006/relationships/tags" Target="../tags/tag200.xml"/><Relationship Id="rId1" Type="http://schemas.openxmlformats.org/officeDocument/2006/relationships/tags" Target="../tags/tag199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05.xml"/><Relationship Id="rId5" Type="http://schemas.openxmlformats.org/officeDocument/2006/relationships/image" Target="../media/image6.png"/><Relationship Id="rId4" Type="http://schemas.openxmlformats.org/officeDocument/2006/relationships/tags" Target="../tags/tag204.xml"/><Relationship Id="rId3" Type="http://schemas.openxmlformats.org/officeDocument/2006/relationships/image" Target="../media/image5.png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08.xml"/><Relationship Id="rId3" Type="http://schemas.openxmlformats.org/officeDocument/2006/relationships/image" Target="../media/image7.png"/><Relationship Id="rId2" Type="http://schemas.openxmlformats.org/officeDocument/2006/relationships/tags" Target="../tags/tag207.xml"/><Relationship Id="rId1" Type="http://schemas.openxmlformats.org/officeDocument/2006/relationships/tags" Target="../tags/tag2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23388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6180" y="805180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(２) 夹紧力的作用点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２) 夹紧力的作用点应选在工件刚度较高的部位。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夹紧力的作用点会使工件产生较大的变形,夹紧力作用点选在工件刚度较高的部位可减轻工件变形, 如图１</a:t>
            </a:r>
            <a:r>
              <a:rPr lang="en-US" altLang="zh-CN" sz="2400"/>
              <a:t>.</a:t>
            </a:r>
            <a:r>
              <a:rPr lang="zh-CN" altLang="en-US" sz="2400"/>
              <a:t>５１所示。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408930" y="3008630"/>
            <a:ext cx="4900295" cy="38493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775" y="1388110"/>
            <a:ext cx="6134100" cy="47447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(２) 夹紧力的作用点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３) 夹紧力的作用点应尽量靠近加工表面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作用点靠近加工表面, 可以减少切削力对夹紧点的力矩, 防止或减少工件的加工振动或弯曲变形. 当作用点只能远离加工面时, 造成工件装夹刚度较差, 应在靠近加工面附近设置辅助支承, 并施加辅助夹紧力, 以减少加工振动, 如图１</a:t>
            </a:r>
            <a:r>
              <a:rPr lang="en-US" altLang="zh-CN" sz="2400"/>
              <a:t>.</a:t>
            </a:r>
            <a:r>
              <a:rPr lang="zh-CN" altLang="en-US" sz="2400"/>
              <a:t>５２所示。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68160" y="2215515"/>
            <a:ext cx="5201285" cy="37407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0439" y="22563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8420" y="874395"/>
            <a:ext cx="981964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(３) 夹紧力的大小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理论上, 夹紧力的大小应与作用在工件上的其他力或者力矩相平衡, 而实际上, 夹紧力的大小还与工艺系统的刚度、 夹紧机构的传动效率等因素有关, 计算是很复杂的, 因此, 实际设计中经常采用估算法、 类比法和实验法来确定所需的夹紧力大小.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sp>
        <p:nvSpPr>
          <p:cNvPr id="21" name="文本框 20"/>
          <p:cNvSpPr txBox="1"/>
          <p:nvPr>
            <p:custDataLst>
              <p:tags r:id="rId2"/>
            </p:custDataLst>
          </p:nvPr>
        </p:nvSpPr>
        <p:spPr>
          <a:xfrm>
            <a:off x="990600" y="6241415"/>
            <a:ext cx="6063615" cy="4210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13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试验法：</a:t>
            </a: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通过切削试验，来进一步验证夹紧力。</a:t>
            </a:r>
            <a:endParaRPr lang="en-US" altLang="zh-CN" sz="2665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>
          <a:xfrm>
            <a:off x="915035" y="4031615"/>
            <a:ext cx="10646410" cy="1407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13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估算法：</a:t>
            </a: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静力平衡原理计算出理论夹紧力，再乘以安全系数。即，</a:t>
            </a:r>
            <a:r>
              <a:rPr lang="en-US" altLang="zh-CN" sz="2135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F</a:t>
            </a:r>
            <a:r>
              <a:rPr lang="en-US" altLang="zh-CN" sz="2135" b="1" baseline="-25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WK</a:t>
            </a:r>
            <a:r>
              <a:rPr lang="en-US" altLang="zh-CN" sz="2135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=K F</a:t>
            </a:r>
            <a:r>
              <a:rPr lang="en-US" altLang="zh-CN" sz="2135" b="1" baseline="-25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W</a:t>
            </a:r>
            <a:r>
              <a:rPr lang="en-US" altLang="zh-CN" sz="2135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2135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buClrTx/>
              <a:buSzTx/>
              <a:buFontTx/>
            </a:pPr>
            <a:endParaRPr lang="zh-CN" altLang="en-US" sz="2135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buClrTx/>
              <a:buSzTx/>
              <a:buFontTx/>
            </a:pPr>
            <a:endParaRPr lang="zh-CN" altLang="en-US" sz="2135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2135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endParaRPr lang="zh-CN" altLang="en-US" sz="2135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903605" y="5327015"/>
            <a:ext cx="1038479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13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类比法：</a:t>
            </a:r>
            <a:r>
              <a:rPr lang="zh-CN" altLang="en-US" sz="213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与生产部门中相类似切削条件的夹紧装置的应用情况相比较，来大致确定所需夹紧装置的主要规格。</a:t>
            </a:r>
            <a:endParaRPr lang="zh-CN" altLang="en-US" sz="2665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2057400" y="4488815"/>
            <a:ext cx="9766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式中，</a:t>
            </a:r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F</a:t>
            </a:r>
            <a:r>
              <a:rPr lang="en-US" altLang="zh-CN" sz="2000" b="1" baseline="-2500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W</a:t>
            </a:r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—按工件受静力平衡所需要的夹紧力</a:t>
            </a:r>
            <a:r>
              <a:rPr lang="zh-CN" altLang="en-US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</a:t>
            </a:r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F</a:t>
            </a:r>
            <a:r>
              <a:rPr lang="en-US" altLang="zh-CN" sz="2000" b="1" baseline="-2500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WK</a:t>
            </a:r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—实际夹紧力</a:t>
            </a:r>
            <a:r>
              <a:rPr lang="zh-CN" altLang="en-US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  <a:r>
              <a:rPr lang="en-US" altLang="zh-CN" sz="2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K——安全系数。通常情况下 K ＝１.５-２.５, 当夹紧力与切削力方向相反时, K ＝２.５-３。</a:t>
            </a:r>
            <a:endParaRPr lang="en-US" altLang="zh-CN" sz="2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14" grpId="1"/>
      <p:bldP spid="23" grpId="1"/>
      <p:bldP spid="24" grpId="0"/>
      <p:bldP spid="24" grpId="1"/>
      <p:bldP spid="21" grpId="0"/>
      <p:bldP spid="2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sym typeface="+mn-ea"/>
              </a:rPr>
              <a:t>减少夹紧变形的方法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677418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工件在夹具中夹紧时, 夹紧力通过工件传至夹具的定位位置, 如图 １</a:t>
            </a:r>
            <a:r>
              <a:rPr lang="en-US" altLang="zh-CN" sz="2400"/>
              <a:t>.</a:t>
            </a:r>
            <a:r>
              <a:rPr lang="zh-CN" altLang="en-US" sz="2400"/>
              <a:t>５３ 所示, 造成工件及其定位基准面和夹具变形, 工件夹紧时弹性变形产生圆度误差Δ 和工件定位基面与夹具支撑面之间接触变形产生加工尺寸误差Δy。由于弹性变形计算复杂, 故在夹具设计中不宜做定量计算, 主要是采用各种措施来减少夹紧变形对加工的影响。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582660" y="1657350"/>
            <a:ext cx="3057525" cy="35052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sym typeface="+mn-ea"/>
              </a:rPr>
              <a:t>减少夹紧变形的方法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1046416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合理确定夹紧力的方向、 作用点和大小. 如图１</a:t>
            </a:r>
            <a:r>
              <a:rPr lang="en-US" altLang="zh-CN" sz="2400"/>
              <a:t>.</a:t>
            </a:r>
            <a:r>
              <a:rPr lang="zh-CN" altLang="en-US" sz="2400"/>
              <a:t>５４ (a) 所示, 三点夹紧工件的变形是六点夹紧的几倍。 如图 １</a:t>
            </a:r>
            <a:r>
              <a:rPr lang="en-US" altLang="zh-CN" sz="2400"/>
              <a:t>.</a:t>
            </a:r>
            <a:r>
              <a:rPr lang="zh-CN" altLang="en-US" sz="2400"/>
              <a:t>５４ (b) 所示, 在薄壁件与压板增设一递力垫圈, 变集中力为均布力, 以减少工件的径向变形。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916555" y="2847975"/>
            <a:ext cx="7134225" cy="40100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sym typeface="+mn-ea"/>
              </a:rPr>
              <a:t>减少夹紧变形的方法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937260"/>
            <a:ext cx="981964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(２) 在可能条件下采用机动夹紧, 并使各接触面上所受的单位压力相等。如图 １</a:t>
            </a:r>
            <a:r>
              <a:rPr lang="en-US" altLang="zh-CN" sz="2400"/>
              <a:t>.</a:t>
            </a:r>
            <a:r>
              <a:rPr lang="zh-CN" altLang="en-US" sz="2400"/>
              <a:t>５５所示,工件在夹紧力FW 的作用下, 各接触面处压力不等, 接触变形不同, 从而造成定位基准面倾斜,当以三个支承钉定位时, 如果夹紧力作用在２L/３处, 则可使每个接触面都承受相同大小的夹紧力, 或采用不同的接触面积, 使单位面积上的压力相等, 均可避免工件倾斜现象。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653030" y="3880485"/>
            <a:ext cx="7343775" cy="28575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sym typeface="+mn-ea"/>
              </a:rPr>
              <a:t>减少夹紧变形的方法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559244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(３) 提高工件和夹具元件的装夹刚度。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１) 对 于 刚 度 差 的 工 件, 应采用浮动夹紧装置或增设辅助支承。 如 图 １</a:t>
            </a:r>
            <a:r>
              <a:rPr lang="en-US" altLang="zh-CN" sz="2400"/>
              <a:t>.</a:t>
            </a:r>
            <a:r>
              <a:rPr lang="zh-CN" altLang="en-US" sz="2400"/>
              <a:t>５６ 所 示, 因 工 件 形状特殊, 刚度低, 右端薄壁若不夹紧, 势必会产生振动, 由于右端薄壁受尺寸公差的影响, 其位置不固定, 因此, 必须采用浮动夹紧才不会引起工件变形, 确保工件有较高的装夹刚度。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58000" y="1290320"/>
            <a:ext cx="5114925" cy="45720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sym typeface="+mn-ea"/>
              </a:rPr>
              <a:t>减少夹紧变形的方法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9819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(３) 提高工件和夹具元件的装夹刚度。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２) 改 善 接 触 面 的 形 状, 提高接合面的质量, 如提高接合面硬度, 降低表面粗糙度值, 必要时经过预压等。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zh-CN" altLang="en-US">
                <a:sym typeface="+mn-ea"/>
              </a:rPr>
              <a:t>３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压块的设计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光面压块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光面压块用于夹紧表面小且比较光滑的工件。结构如图１</a:t>
            </a:r>
            <a:r>
              <a:rPr lang="en-US" altLang="zh-CN" sz="2400"/>
              <a:t>.</a:t>
            </a:r>
            <a:r>
              <a:rPr lang="zh-CN" altLang="en-US" sz="2400"/>
              <a:t>５７ (a)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637030" y="2992120"/>
            <a:ext cx="9182100" cy="34861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sym typeface="+mn-ea"/>
              </a:rPr>
              <a:t>３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压块的设计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9819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(２) 槽面压块. 槽面压块可用于夹紧表面大且比较粗糙的工件。结构如图１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５７ (b)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04950" y="2524125"/>
            <a:ext cx="9182100" cy="34861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1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认识夹具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模块一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altLang="zh-CN" sz="2800" b="1">
                <a:solidFill>
                  <a:schemeClr val="tx1"/>
                </a:solidFill>
              </a:rPr>
              <a:t>1.</a:t>
            </a:r>
            <a:r>
              <a:rPr lang="en-US" sz="2800" b="1">
                <a:solidFill>
                  <a:schemeClr val="tx1"/>
                </a:solidFill>
              </a:rPr>
              <a:t>4认识夹紧元件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zh-CN" altLang="en-US">
                <a:sym typeface="+mn-ea"/>
              </a:rPr>
              <a:t>３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压块的设计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1052576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(３) 圆压块</a:t>
            </a:r>
            <a:endParaRPr lang="zh-CN" altLang="en-US" sz="2400">
              <a:sym typeface="+mn-ea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 圆压块是具有浮动作用的压块, 其特点是当工件在夹紧时可根据表面的倾斜角度而发生改变, 从而更可靠地压紧工件。结构如图１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５７ (c)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57655" y="2903855"/>
            <a:ext cx="9182100" cy="34861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zh-CN" altLang="en-US">
                <a:sym typeface="+mn-ea"/>
              </a:rPr>
              <a:t>３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压块的设计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804545"/>
            <a:ext cx="1066736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(４) 弧形压块</a:t>
            </a:r>
            <a:endParaRPr lang="zh-CN" altLang="en-US" sz="2400">
              <a:sym typeface="+mn-ea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 弧形压块也是具有浮动作用的压块, 其特点是当工件在夹紧过程中无论夹紧表面有任何方向的 (轻微的) 角度变化, 压块会绕自身的孔轴线发生转动, 直至压块的两端压紧工件的表面, 从而可靠地将工件夹紧. 结构如图１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５７ (d)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50110" y="3081020"/>
            <a:ext cx="9182100" cy="34861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981964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压板与压块的作用是一样的, 也是直接将工件的表面压紧, 使工件在整个加工过程中保持固定不动, 以确保加工的稳定性。与压块稍有不同的是, 压板通常用来压紧表面比较大的工件,且其夹紧力也比较大。 按夹紧方式的不同, 压板分为移动压板、 转动压板、 偏心轮 (凸轮) 用压板、 铰链压板、 回转压板等多种类型。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6180" y="734060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移动压板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移动压板是指在夹紧操作时, 沿着受力方向直线移动压向工件表面的压板。移动压板因其形态的不同又分为普通移动压板、 移动弯压板、 移动宽头压板等。结构如图１</a:t>
            </a:r>
            <a:r>
              <a:rPr lang="en-US" altLang="zh-CN" sz="2400"/>
              <a:t>.</a:t>
            </a:r>
            <a:r>
              <a:rPr lang="zh-CN" altLang="en-US" sz="2400"/>
              <a:t>５８所示。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65555" y="3041015"/>
            <a:ext cx="9925050" cy="35242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883920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(２) 转动压板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转动压板是指在夹紧操作时, 因受杠杆作用力而绕杠杆旋转中心点转动压向工件表面的压板。 转动压板也因其形态的不同分为普通转动压板、 转动弯压板和转动宽头压板等。 结构如图１</a:t>
            </a:r>
            <a:r>
              <a:rPr lang="en-US" altLang="zh-CN" sz="2400"/>
              <a:t>.</a:t>
            </a:r>
            <a:r>
              <a:rPr lang="zh-CN" altLang="en-US" sz="2400"/>
              <a:t>５９所示。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35100" y="3075940"/>
            <a:ext cx="9321800" cy="370459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534162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(３) 偏心轮 (凸轮) 用压板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偏心轮 (凸轮) 用压板是指在偏心轮夹紧机构中专门与偏心轮(凸轮) 配合使用的压板, 当偏心轮旋转至高点时, 会将压板的夹紧点压向工件的表面。 偏心轮(凸轮) 用压板按其形态主要分为两种, 即偏心轮用压板和偏心轮用宽头压板。 结构如图 １</a:t>
            </a:r>
            <a:r>
              <a:rPr lang="en-US" altLang="zh-CN" sz="2400"/>
              <a:t>.</a:t>
            </a:r>
            <a:r>
              <a:rPr lang="zh-CN" altLang="en-US" sz="2400"/>
              <a:t>６０所示。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607175" y="1430020"/>
            <a:ext cx="5438775" cy="42862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439229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(４) 铰链压板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铰链压板是指在夹紧机构中能够翻转的压板. 当安装工件时, 需要将其开启, 工件定位后, 再将其闭合, 通过螺旋机构压紧工件。 铰链压板按其形态的不同, 分为 A 型铰链压板和 B型铰链压板。 结构如图１</a:t>
            </a:r>
            <a:r>
              <a:rPr lang="en-US" altLang="zh-CN" sz="2400"/>
              <a:t>.</a:t>
            </a:r>
            <a:r>
              <a:rPr lang="zh-CN" altLang="en-US" sz="2400"/>
              <a:t>６１所示。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991860" y="848995"/>
            <a:ext cx="5478145" cy="55765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4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压板的设计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1193165"/>
            <a:ext cx="981964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(５) 回转压板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结构如图１</a:t>
            </a:r>
            <a:r>
              <a:rPr lang="en-US" altLang="zh-CN" sz="2400"/>
              <a:t>.</a:t>
            </a:r>
            <a:r>
              <a:rPr lang="zh-CN" altLang="en-US" sz="2400"/>
              <a:t>６２所示。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833880" y="2392045"/>
            <a:ext cx="7429500" cy="37052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5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偏心轮的设计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3465" y="911225"/>
            <a:ext cx="1084326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偏心轮是偏心夹紧机构中对压板产生夹紧力的元件. 其作用是通过操纵杆使偏心轮转动,当达到一定旋转角度时, 将压板在夹紧点处压向工件表面, 从而使工件夹紧。偏心轮按其功能和形态的不同, 分为圆偏心轮、 叉形偏心轮、 单面偏心轮和双面偏心轮。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5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偏心轮的设计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795655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圆偏心轮。 结构如图１</a:t>
            </a:r>
            <a:r>
              <a:rPr lang="en-US" altLang="zh-CN" sz="2400"/>
              <a:t>.</a:t>
            </a:r>
            <a:r>
              <a:rPr lang="zh-CN" altLang="en-US" sz="2400"/>
              <a:t>６３ (a)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(２) 叉形偏心轮。 结构如图１</a:t>
            </a:r>
            <a:r>
              <a:rPr lang="en-US" altLang="zh-CN" sz="2400"/>
              <a:t>.</a:t>
            </a:r>
            <a:r>
              <a:rPr lang="zh-CN" altLang="en-US" sz="2400"/>
              <a:t>６３ (b)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(３) 单面偏心轮。 结构如图１</a:t>
            </a:r>
            <a:r>
              <a:rPr lang="en-US" altLang="zh-CN" sz="2400"/>
              <a:t>.</a:t>
            </a:r>
            <a:r>
              <a:rPr lang="zh-CN" altLang="en-US" sz="2400"/>
              <a:t>６３ (c) 所示。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(４) 双面偏心轮。 结构如图１</a:t>
            </a:r>
            <a:r>
              <a:rPr lang="en-US" altLang="zh-CN" sz="2400"/>
              <a:t>.</a:t>
            </a:r>
            <a:r>
              <a:rPr lang="zh-CN" altLang="en-US" sz="2400"/>
              <a:t>６３ (d) 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2185" y="3102610"/>
            <a:ext cx="10405745" cy="35909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能设计</a:t>
              </a:r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常见的夹紧元件;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能设计加工零件的夹紧受力方式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认识常见夹紧元件;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养成良好的设计素养.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了解各夹紧元件的工作原理;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掌握夹紧力的分析计算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694" y="3050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sym typeface="+mn-ea"/>
              </a:rPr>
              <a:t>6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 操作件的设计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5555" y="911225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操作件是指在夹紧机构中用来施加夹紧力或调节工件空间位置、 直接用手操纵的元件。 其作用是改变施力的方向, 增大作用力强度, 使操作更加方便灵活。 操作件按其使用功能和形态的不同, 分为把手、 手柄等. 常见操作件结构如图１</a:t>
            </a:r>
            <a:r>
              <a:rPr lang="en-US" altLang="zh-CN" sz="2400"/>
              <a:t>.</a:t>
            </a:r>
            <a:r>
              <a:rPr lang="zh-CN" altLang="en-US" sz="2400"/>
              <a:t>６４所示。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54250" y="3107690"/>
            <a:ext cx="6821805" cy="36614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9" name="同心圆 28"/>
          <p:cNvSpPr/>
          <p:nvPr>
            <p:custDataLst>
              <p:tags r:id="rId2"/>
            </p:custDataLst>
          </p:nvPr>
        </p:nvSpPr>
        <p:spPr>
          <a:xfrm rot="19440000" flipH="1">
            <a:off x="11250930" y="202669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0" name="同心圆 29"/>
          <p:cNvSpPr/>
          <p:nvPr>
            <p:custDataLst>
              <p:tags r:id="rId3"/>
            </p:custDataLst>
          </p:nvPr>
        </p:nvSpPr>
        <p:spPr>
          <a:xfrm rot="19440000" flipH="1">
            <a:off x="7715250" y="202669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1" name="同心圆 30"/>
          <p:cNvSpPr/>
          <p:nvPr>
            <p:custDataLst>
              <p:tags r:id="rId4"/>
            </p:custDataLst>
          </p:nvPr>
        </p:nvSpPr>
        <p:spPr>
          <a:xfrm rot="19440000" flipH="1">
            <a:off x="4138930" y="202669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2" name="圆角矩形 31"/>
          <p:cNvSpPr/>
          <p:nvPr>
            <p:custDataLst>
              <p:tags r:id="rId5"/>
            </p:custDataLst>
          </p:nvPr>
        </p:nvSpPr>
        <p:spPr>
          <a:xfrm>
            <a:off x="1207135" y="218671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>
            <p:custDataLst>
              <p:tags r:id="rId6"/>
            </p:custDataLst>
          </p:nvPr>
        </p:nvSpPr>
        <p:spPr>
          <a:xfrm>
            <a:off x="1748790" y="231498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4" name="圆角矩形 33"/>
          <p:cNvSpPr/>
          <p:nvPr>
            <p:custDataLst>
              <p:tags r:id="rId7"/>
            </p:custDataLst>
          </p:nvPr>
        </p:nvSpPr>
        <p:spPr>
          <a:xfrm>
            <a:off x="1207135" y="218671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36" name="文本框 35"/>
          <p:cNvSpPr txBox="1"/>
          <p:nvPr>
            <p:custDataLst>
              <p:tags r:id="rId8"/>
            </p:custDataLst>
          </p:nvPr>
        </p:nvSpPr>
        <p:spPr>
          <a:xfrm>
            <a:off x="1748790" y="282933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夹紧力的确定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7" name="圆角矩形 36"/>
          <p:cNvSpPr/>
          <p:nvPr>
            <p:custDataLst>
              <p:tags r:id="rId9"/>
            </p:custDataLst>
          </p:nvPr>
        </p:nvSpPr>
        <p:spPr>
          <a:xfrm>
            <a:off x="4763135" y="218671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>
            <p:custDataLst>
              <p:tags r:id="rId10"/>
            </p:custDataLst>
          </p:nvPr>
        </p:nvSpPr>
        <p:spPr>
          <a:xfrm>
            <a:off x="5304790" y="231498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2" name="圆角矩形 41"/>
          <p:cNvSpPr/>
          <p:nvPr>
            <p:custDataLst>
              <p:tags r:id="rId11"/>
            </p:custDataLst>
          </p:nvPr>
        </p:nvSpPr>
        <p:spPr>
          <a:xfrm>
            <a:off x="4763135" y="218671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12"/>
            </p:custDataLst>
          </p:nvPr>
        </p:nvSpPr>
        <p:spPr>
          <a:xfrm>
            <a:off x="5304790" y="282933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40000"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减少夹紧变形的方法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4" name="圆角矩形 43"/>
          <p:cNvSpPr/>
          <p:nvPr>
            <p:custDataLst>
              <p:tags r:id="rId13"/>
            </p:custDataLst>
          </p:nvPr>
        </p:nvSpPr>
        <p:spPr>
          <a:xfrm>
            <a:off x="8319135" y="218671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>
            <p:custDataLst>
              <p:tags r:id="rId14"/>
            </p:custDataLst>
          </p:nvPr>
        </p:nvSpPr>
        <p:spPr>
          <a:xfrm>
            <a:off x="8860790" y="231498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6" name="圆角矩形 45"/>
          <p:cNvSpPr/>
          <p:nvPr>
            <p:custDataLst>
              <p:tags r:id="rId15"/>
            </p:custDataLst>
          </p:nvPr>
        </p:nvSpPr>
        <p:spPr>
          <a:xfrm>
            <a:off x="8319135" y="218671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>
            <p:custDataLst>
              <p:tags r:id="rId16"/>
            </p:custDataLst>
          </p:nvPr>
        </p:nvSpPr>
        <p:spPr>
          <a:xfrm>
            <a:off x="8860790" y="282933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压块的设计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8" name="同心圆 47"/>
          <p:cNvSpPr/>
          <p:nvPr>
            <p:custDataLst>
              <p:tags r:id="rId17"/>
            </p:custDataLst>
          </p:nvPr>
        </p:nvSpPr>
        <p:spPr>
          <a:xfrm rot="19440000" flipH="1">
            <a:off x="11217910" y="414823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9" name="同心圆 48"/>
          <p:cNvSpPr/>
          <p:nvPr>
            <p:custDataLst>
              <p:tags r:id="rId18"/>
            </p:custDataLst>
          </p:nvPr>
        </p:nvSpPr>
        <p:spPr>
          <a:xfrm rot="19440000" flipH="1">
            <a:off x="7682230" y="414823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0" name="同心圆 49"/>
          <p:cNvSpPr/>
          <p:nvPr>
            <p:custDataLst>
              <p:tags r:id="rId19"/>
            </p:custDataLst>
          </p:nvPr>
        </p:nvSpPr>
        <p:spPr>
          <a:xfrm rot="19440000" flipH="1">
            <a:off x="4105910" y="414823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1" name="圆角矩形 50"/>
          <p:cNvSpPr/>
          <p:nvPr>
            <p:custDataLst>
              <p:tags r:id="rId20"/>
            </p:custDataLst>
          </p:nvPr>
        </p:nvSpPr>
        <p:spPr>
          <a:xfrm>
            <a:off x="1174115" y="430825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>
            <p:custDataLst>
              <p:tags r:id="rId21"/>
            </p:custDataLst>
          </p:nvPr>
        </p:nvSpPr>
        <p:spPr>
          <a:xfrm>
            <a:off x="1715770" y="443652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3" name="圆角矩形 52"/>
          <p:cNvSpPr/>
          <p:nvPr>
            <p:custDataLst>
              <p:tags r:id="rId22"/>
            </p:custDataLst>
          </p:nvPr>
        </p:nvSpPr>
        <p:spPr>
          <a:xfrm>
            <a:off x="1174115" y="430825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文本框 53"/>
          <p:cNvSpPr txBox="1"/>
          <p:nvPr>
            <p:custDataLst>
              <p:tags r:id="rId23"/>
            </p:custDataLst>
          </p:nvPr>
        </p:nvSpPr>
        <p:spPr>
          <a:xfrm>
            <a:off x="1715770" y="495087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压板的设计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>
            <p:custDataLst>
              <p:tags r:id="rId24"/>
            </p:custDataLst>
          </p:nvPr>
        </p:nvSpPr>
        <p:spPr>
          <a:xfrm>
            <a:off x="4730115" y="430825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>
            <p:custDataLst>
              <p:tags r:id="rId25"/>
            </p:custDataLst>
          </p:nvPr>
        </p:nvSpPr>
        <p:spPr>
          <a:xfrm>
            <a:off x="5271770" y="443652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05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7" name="圆角矩形 56"/>
          <p:cNvSpPr/>
          <p:nvPr>
            <p:custDataLst>
              <p:tags r:id="rId26"/>
            </p:custDataLst>
          </p:nvPr>
        </p:nvSpPr>
        <p:spPr>
          <a:xfrm>
            <a:off x="4730115" y="430825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>
            <p:custDataLst>
              <p:tags r:id="rId27"/>
            </p:custDataLst>
          </p:nvPr>
        </p:nvSpPr>
        <p:spPr>
          <a:xfrm>
            <a:off x="5271770" y="495087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70000"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偏心轮的设计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9" name="圆角矩形 58"/>
          <p:cNvSpPr/>
          <p:nvPr>
            <p:custDataLst>
              <p:tags r:id="rId28"/>
            </p:custDataLst>
          </p:nvPr>
        </p:nvSpPr>
        <p:spPr>
          <a:xfrm>
            <a:off x="8286115" y="430825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>
            <p:custDataLst>
              <p:tags r:id="rId29"/>
            </p:custDataLst>
          </p:nvPr>
        </p:nvSpPr>
        <p:spPr>
          <a:xfrm>
            <a:off x="8827770" y="443652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06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61" name="圆角矩形 60"/>
          <p:cNvSpPr/>
          <p:nvPr>
            <p:custDataLst>
              <p:tags r:id="rId30"/>
            </p:custDataLst>
          </p:nvPr>
        </p:nvSpPr>
        <p:spPr>
          <a:xfrm>
            <a:off x="8286115" y="430825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>
            <p:custDataLst>
              <p:tags r:id="rId31"/>
            </p:custDataLst>
          </p:nvPr>
        </p:nvSpPr>
        <p:spPr>
          <a:xfrm>
            <a:off x="8827770" y="495087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操作件的设计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3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>
                <a:latin typeface="+mj-ea"/>
                <a:ea typeface="+mj-ea"/>
                <a:sym typeface="+mn-ea"/>
              </a:rPr>
              <a:t>夹紧力的三要素包括方向、 大小和作用点. 确定这些要素, 要分析工件的结构特点、 加工要求、 切削力和其他外力作用工件的情况, 以及定位元件的结构和布置方式。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2920" y="411480"/>
            <a:ext cx="891095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/>
              <a:t>夹紧元件是夹紧装置的最终执行元件, 与工件直接接触完成夹紧任务。</a:t>
            </a:r>
            <a:endParaRPr lang="zh-CN" altLang="en-US" sz="2000"/>
          </a:p>
        </p:txBody>
      </p:sp>
      <p:grpSp>
        <p:nvGrpSpPr>
          <p:cNvPr id="9" name="组合 8"/>
          <p:cNvGrpSpPr/>
          <p:nvPr/>
        </p:nvGrpSpPr>
        <p:grpSpPr>
          <a:xfrm>
            <a:off x="4402455" y="2956560"/>
            <a:ext cx="2661548" cy="3256280"/>
            <a:chOff x="2978823" y="1137667"/>
            <a:chExt cx="2354607" cy="3170802"/>
          </a:xfrm>
        </p:grpSpPr>
        <p:sp>
          <p:nvSpPr>
            <p:cNvPr id="18" name="Freeform: Shape 4"/>
            <p:cNvSpPr/>
            <p:nvPr>
              <p:custDataLst>
                <p:tags r:id="rId10"/>
              </p:custDataLst>
            </p:nvPr>
          </p:nvSpPr>
          <p:spPr>
            <a:xfrm>
              <a:off x="3802557" y="2730222"/>
              <a:ext cx="595782" cy="1578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8" y="16737"/>
                  </a:moveTo>
                  <a:lnTo>
                    <a:pt x="21398" y="0"/>
                  </a:lnTo>
                  <a:lnTo>
                    <a:pt x="2" y="0"/>
                  </a:lnTo>
                  <a:lnTo>
                    <a:pt x="2" y="17498"/>
                  </a:lnTo>
                  <a:cubicBezTo>
                    <a:pt x="2" y="17506"/>
                    <a:pt x="0" y="17514"/>
                    <a:pt x="0" y="17523"/>
                  </a:cubicBezTo>
                  <a:cubicBezTo>
                    <a:pt x="0" y="17531"/>
                    <a:pt x="2" y="17540"/>
                    <a:pt x="2" y="17548"/>
                  </a:cubicBezTo>
                  <a:lnTo>
                    <a:pt x="2" y="18095"/>
                  </a:lnTo>
                  <a:lnTo>
                    <a:pt x="46" y="18095"/>
                  </a:lnTo>
                  <a:lnTo>
                    <a:pt x="104" y="18084"/>
                  </a:lnTo>
                  <a:cubicBezTo>
                    <a:pt x="829" y="20070"/>
                    <a:pt x="5339" y="21600"/>
                    <a:pt x="10800" y="21600"/>
                  </a:cubicBezTo>
                  <a:cubicBezTo>
                    <a:pt x="16765" y="21600"/>
                    <a:pt x="21600" y="19774"/>
                    <a:pt x="21600" y="17523"/>
                  </a:cubicBezTo>
                  <a:cubicBezTo>
                    <a:pt x="21600" y="17254"/>
                    <a:pt x="21529" y="16992"/>
                    <a:pt x="21398" y="1673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: Shape 6"/>
            <p:cNvSpPr/>
            <p:nvPr>
              <p:custDataLst>
                <p:tags r:id="rId11"/>
              </p:custDataLst>
            </p:nvPr>
          </p:nvSpPr>
          <p:spPr>
            <a:xfrm>
              <a:off x="4736125" y="1137667"/>
              <a:ext cx="595782" cy="1590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45"/>
                  </a:moveTo>
                  <a:cubicBezTo>
                    <a:pt x="21600" y="1811"/>
                    <a:pt x="16765" y="0"/>
                    <a:pt x="10800" y="0"/>
                  </a:cubicBezTo>
                  <a:cubicBezTo>
                    <a:pt x="4835" y="0"/>
                    <a:pt x="0" y="1811"/>
                    <a:pt x="0" y="4045"/>
                  </a:cubicBezTo>
                  <a:cubicBezTo>
                    <a:pt x="0" y="4231"/>
                    <a:pt x="37" y="4414"/>
                    <a:pt x="101" y="4594"/>
                  </a:cubicBezTo>
                  <a:lnTo>
                    <a:pt x="101" y="21600"/>
                  </a:lnTo>
                  <a:lnTo>
                    <a:pt x="21498" y="21600"/>
                  </a:lnTo>
                  <a:lnTo>
                    <a:pt x="21498" y="4594"/>
                  </a:lnTo>
                  <a:cubicBezTo>
                    <a:pt x="21563" y="4414"/>
                    <a:pt x="21600" y="4231"/>
                    <a:pt x="21600" y="404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Freeform: Shape 7"/>
            <p:cNvSpPr/>
            <p:nvPr>
              <p:custDataLst>
                <p:tags r:id="rId12"/>
              </p:custDataLst>
            </p:nvPr>
          </p:nvSpPr>
          <p:spPr>
            <a:xfrm>
              <a:off x="2978823" y="1950419"/>
              <a:ext cx="1587009" cy="595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8"/>
                  </a:moveTo>
                  <a:lnTo>
                    <a:pt x="4504" y="68"/>
                  </a:lnTo>
                  <a:cubicBezTo>
                    <a:pt x="4357" y="24"/>
                    <a:pt x="4206" y="0"/>
                    <a:pt x="4054" y="0"/>
                  </a:cubicBezTo>
                  <a:cubicBezTo>
                    <a:pt x="1815" y="0"/>
                    <a:pt x="0" y="4835"/>
                    <a:pt x="0" y="10800"/>
                  </a:cubicBezTo>
                  <a:cubicBezTo>
                    <a:pt x="0" y="16765"/>
                    <a:pt x="1815" y="21600"/>
                    <a:pt x="4054" y="21600"/>
                  </a:cubicBezTo>
                  <a:cubicBezTo>
                    <a:pt x="4273" y="21600"/>
                    <a:pt x="4487" y="21553"/>
                    <a:pt x="4697" y="21464"/>
                  </a:cubicBezTo>
                  <a:lnTo>
                    <a:pt x="21600" y="21464"/>
                  </a:lnTo>
                  <a:cubicBezTo>
                    <a:pt x="21600" y="21464"/>
                    <a:pt x="21600" y="68"/>
                    <a:pt x="21600" y="68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4" name="Freeform: Shape 8"/>
            <p:cNvSpPr/>
            <p:nvPr>
              <p:custDataLst>
                <p:tags r:id="rId13"/>
              </p:custDataLst>
            </p:nvPr>
          </p:nvSpPr>
          <p:spPr>
            <a:xfrm>
              <a:off x="4571377" y="1950419"/>
              <a:ext cx="762053" cy="1061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84" y="21600"/>
                  </a:moveTo>
                  <a:cubicBezTo>
                    <a:pt x="8294" y="21600"/>
                    <a:pt x="4844" y="18872"/>
                    <a:pt x="4844" y="15440"/>
                  </a:cubicBezTo>
                  <a:cubicBezTo>
                    <a:pt x="4844" y="15422"/>
                    <a:pt x="4829" y="15283"/>
                    <a:pt x="4829" y="15283"/>
                  </a:cubicBezTo>
                  <a:cubicBezTo>
                    <a:pt x="4724" y="13662"/>
                    <a:pt x="2570" y="12052"/>
                    <a:pt x="0" y="12052"/>
                  </a:cubicBezTo>
                  <a:lnTo>
                    <a:pt x="0" y="0"/>
                  </a:lnTo>
                  <a:cubicBezTo>
                    <a:pt x="11929" y="0"/>
                    <a:pt x="21599" y="6742"/>
                    <a:pt x="21599" y="15303"/>
                  </a:cubicBezTo>
                  <a:lnTo>
                    <a:pt x="21598" y="15303"/>
                  </a:lnTo>
                  <a:cubicBezTo>
                    <a:pt x="21598" y="15320"/>
                    <a:pt x="21600" y="15336"/>
                    <a:pt x="21600" y="15352"/>
                  </a:cubicBezTo>
                  <a:cubicBezTo>
                    <a:pt x="21600" y="15506"/>
                    <a:pt x="21573" y="15658"/>
                    <a:pt x="21573" y="15809"/>
                  </a:cubicBezTo>
                  <a:cubicBezTo>
                    <a:pt x="21573" y="19235"/>
                    <a:pt x="17713" y="21600"/>
                    <a:pt x="12884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6" name="Freeform: Shape 9"/>
            <p:cNvSpPr/>
            <p:nvPr>
              <p:custDataLst>
                <p:tags r:id="rId14"/>
              </p:custDataLst>
            </p:nvPr>
          </p:nvSpPr>
          <p:spPr>
            <a:xfrm>
              <a:off x="3802557" y="1950419"/>
              <a:ext cx="1059101" cy="762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6958" y="2"/>
                    <a:pt x="15541" y="2"/>
                  </a:cubicBezTo>
                  <a:lnTo>
                    <a:pt x="15541" y="2"/>
                  </a:lnTo>
                  <a:cubicBezTo>
                    <a:pt x="15557" y="2"/>
                    <a:pt x="15574" y="0"/>
                    <a:pt x="15590" y="0"/>
                  </a:cubicBezTo>
                  <a:cubicBezTo>
                    <a:pt x="18909" y="0"/>
                    <a:pt x="21600" y="3740"/>
                    <a:pt x="21600" y="8353"/>
                  </a:cubicBezTo>
                  <a:cubicBezTo>
                    <a:pt x="21600" y="12966"/>
                    <a:pt x="18909" y="16707"/>
                    <a:pt x="15590" y="16707"/>
                  </a:cubicBezTo>
                  <a:cubicBezTo>
                    <a:pt x="15574" y="16707"/>
                    <a:pt x="15558" y="16705"/>
                    <a:pt x="15541" y="16705"/>
                  </a:cubicBezTo>
                  <a:lnTo>
                    <a:pt x="15541" y="16722"/>
                  </a:lnTo>
                  <a:cubicBezTo>
                    <a:pt x="13603" y="16722"/>
                    <a:pt x="12031" y="18906"/>
                    <a:pt x="12031" y="21600"/>
                  </a:cubicBezTo>
                  <a:cubicBezTo>
                    <a:pt x="12031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30" name="Freeform: Shape 10"/>
            <p:cNvSpPr/>
            <p:nvPr>
              <p:custDataLst>
                <p:tags r:id="rId15"/>
              </p:custDataLst>
            </p:nvPr>
          </p:nvSpPr>
          <p:spPr>
            <a:xfrm>
              <a:off x="3802557" y="2422695"/>
              <a:ext cx="762063" cy="1059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2" y="14642"/>
                    <a:pt x="2" y="6059"/>
                  </a:cubicBezTo>
                  <a:lnTo>
                    <a:pt x="2" y="6059"/>
                  </a:lnTo>
                  <a:cubicBezTo>
                    <a:pt x="2" y="6043"/>
                    <a:pt x="0" y="6026"/>
                    <a:pt x="0" y="6011"/>
                  </a:cubicBezTo>
                  <a:cubicBezTo>
                    <a:pt x="0" y="2691"/>
                    <a:pt x="3740" y="0"/>
                    <a:pt x="8353" y="0"/>
                  </a:cubicBezTo>
                  <a:cubicBezTo>
                    <a:pt x="12966" y="0"/>
                    <a:pt x="16706" y="2691"/>
                    <a:pt x="16706" y="6011"/>
                  </a:cubicBezTo>
                  <a:cubicBezTo>
                    <a:pt x="16706" y="6026"/>
                    <a:pt x="16705" y="6042"/>
                    <a:pt x="16705" y="6059"/>
                  </a:cubicBezTo>
                  <a:lnTo>
                    <a:pt x="16722" y="6059"/>
                  </a:lnTo>
                  <a:cubicBezTo>
                    <a:pt x="16722" y="7998"/>
                    <a:pt x="18906" y="9569"/>
                    <a:pt x="21600" y="9569"/>
                  </a:cubicBezTo>
                  <a:cubicBezTo>
                    <a:pt x="21600" y="9569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31" name="Freeform: Shape 11"/>
            <p:cNvSpPr/>
            <p:nvPr>
              <p:custDataLst>
                <p:tags r:id="rId16"/>
              </p:custDataLst>
            </p:nvPr>
          </p:nvSpPr>
          <p:spPr>
            <a:xfrm>
              <a:off x="4269989" y="2713101"/>
              <a:ext cx="1058821" cy="762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12" y="4894"/>
                  </a:moveTo>
                  <a:cubicBezTo>
                    <a:pt x="6028" y="4894"/>
                    <a:pt x="6044" y="4895"/>
                    <a:pt x="6060" y="4895"/>
                  </a:cubicBezTo>
                  <a:lnTo>
                    <a:pt x="6060" y="4878"/>
                  </a:lnTo>
                  <a:cubicBezTo>
                    <a:pt x="8000" y="4878"/>
                    <a:pt x="9592" y="2789"/>
                    <a:pt x="9592" y="95"/>
                  </a:cubicBezTo>
                  <a:lnTo>
                    <a:pt x="9597" y="0"/>
                  </a:lnTo>
                  <a:cubicBezTo>
                    <a:pt x="9625" y="4579"/>
                    <a:pt x="12305" y="8280"/>
                    <a:pt x="15608" y="8280"/>
                  </a:cubicBezTo>
                  <a:cubicBezTo>
                    <a:pt x="18773" y="8280"/>
                    <a:pt x="21366" y="4880"/>
                    <a:pt x="21600" y="565"/>
                  </a:cubicBezTo>
                  <a:cubicBezTo>
                    <a:pt x="21385" y="12233"/>
                    <a:pt x="14510" y="21599"/>
                    <a:pt x="6060" y="21599"/>
                  </a:cubicBezTo>
                  <a:lnTo>
                    <a:pt x="6060" y="21598"/>
                  </a:lnTo>
                  <a:cubicBezTo>
                    <a:pt x="6044" y="21598"/>
                    <a:pt x="6028" y="21600"/>
                    <a:pt x="6012" y="21600"/>
                  </a:cubicBezTo>
                  <a:cubicBezTo>
                    <a:pt x="2692" y="21600"/>
                    <a:pt x="0" y="17860"/>
                    <a:pt x="0" y="13247"/>
                  </a:cubicBezTo>
                  <a:cubicBezTo>
                    <a:pt x="0" y="8633"/>
                    <a:pt x="2692" y="4894"/>
                    <a:pt x="6012" y="489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32" name="Group 12"/>
            <p:cNvGrpSpPr/>
            <p:nvPr/>
          </p:nvGrpSpPr>
          <p:grpSpPr>
            <a:xfrm>
              <a:off x="4799828" y="1205883"/>
              <a:ext cx="468376" cy="468376"/>
              <a:chOff x="0" y="0"/>
              <a:chExt cx="969008" cy="969008"/>
            </a:xfrm>
          </p:grpSpPr>
          <p:sp>
            <p:nvSpPr>
              <p:cNvPr id="34" name="Freeform: Shape 13"/>
              <p:cNvSpPr/>
              <p:nvPr>
                <p:custDataLst>
                  <p:tags r:id="rId17"/>
                </p:custDataLst>
              </p:nvPr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Freeform: Shape 14"/>
              <p:cNvSpPr/>
              <p:nvPr>
                <p:custDataLst>
                  <p:tags r:id="rId18"/>
                </p:custDataLst>
              </p:nvPr>
            </p:nvSpPr>
            <p:spPr>
              <a:xfrm>
                <a:off x="321391" y="205103"/>
                <a:ext cx="326225" cy="558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8" h="21528" extrusionOk="0">
                    <a:moveTo>
                      <a:pt x="18320" y="12415"/>
                    </a:moveTo>
                    <a:cubicBezTo>
                      <a:pt x="17718" y="12671"/>
                      <a:pt x="17077" y="12897"/>
                      <a:pt x="16403" y="13091"/>
                    </a:cubicBezTo>
                    <a:lnTo>
                      <a:pt x="14954" y="17891"/>
                    </a:lnTo>
                    <a:lnTo>
                      <a:pt x="21478" y="15820"/>
                    </a:lnTo>
                    <a:cubicBezTo>
                      <a:pt x="21478" y="15820"/>
                      <a:pt x="18320" y="12415"/>
                      <a:pt x="18320" y="12415"/>
                    </a:cubicBezTo>
                    <a:close/>
                    <a:moveTo>
                      <a:pt x="2856" y="12360"/>
                    </a:moveTo>
                    <a:lnTo>
                      <a:pt x="449" y="20347"/>
                    </a:lnTo>
                    <a:lnTo>
                      <a:pt x="6506" y="19822"/>
                    </a:lnTo>
                    <a:lnTo>
                      <a:pt x="11891" y="21528"/>
                    </a:lnTo>
                    <a:lnTo>
                      <a:pt x="14289" y="13573"/>
                    </a:lnTo>
                    <a:cubicBezTo>
                      <a:pt x="13132" y="13769"/>
                      <a:pt x="11912" y="13880"/>
                      <a:pt x="10648" y="13880"/>
                    </a:cubicBezTo>
                    <a:cubicBezTo>
                      <a:pt x="7726" y="13880"/>
                      <a:pt x="5035" y="13311"/>
                      <a:pt x="2856" y="12360"/>
                    </a:cubicBezTo>
                    <a:close/>
                    <a:moveTo>
                      <a:pt x="10650" y="10083"/>
                    </a:moveTo>
                    <a:cubicBezTo>
                      <a:pt x="7013" y="10083"/>
                      <a:pt x="4066" y="8357"/>
                      <a:pt x="4066" y="6231"/>
                    </a:cubicBezTo>
                    <a:cubicBezTo>
                      <a:pt x="4066" y="4103"/>
                      <a:pt x="7013" y="2378"/>
                      <a:pt x="10650" y="2378"/>
                    </a:cubicBezTo>
                    <a:cubicBezTo>
                      <a:pt x="14287" y="2378"/>
                      <a:pt x="17234" y="4103"/>
                      <a:pt x="17234" y="6231"/>
                    </a:cubicBezTo>
                    <a:cubicBezTo>
                      <a:pt x="17234" y="8357"/>
                      <a:pt x="14284" y="10083"/>
                      <a:pt x="10650" y="10083"/>
                    </a:cubicBezTo>
                    <a:close/>
                    <a:moveTo>
                      <a:pt x="16120" y="11504"/>
                    </a:moveTo>
                    <a:cubicBezTo>
                      <a:pt x="16349" y="11211"/>
                      <a:pt x="16982" y="10941"/>
                      <a:pt x="17528" y="10904"/>
                    </a:cubicBezTo>
                    <a:cubicBezTo>
                      <a:pt x="18074" y="10868"/>
                      <a:pt x="18572" y="10576"/>
                      <a:pt x="18634" y="10256"/>
                    </a:cubicBezTo>
                    <a:cubicBezTo>
                      <a:pt x="18699" y="9939"/>
                      <a:pt x="19160" y="9567"/>
                      <a:pt x="19658" y="9432"/>
                    </a:cubicBezTo>
                    <a:cubicBezTo>
                      <a:pt x="20157" y="9298"/>
                      <a:pt x="20477" y="8930"/>
                      <a:pt x="20373" y="8617"/>
                    </a:cubicBezTo>
                    <a:cubicBezTo>
                      <a:pt x="20260" y="8301"/>
                      <a:pt x="20504" y="7865"/>
                      <a:pt x="20907" y="7649"/>
                    </a:cubicBezTo>
                    <a:cubicBezTo>
                      <a:pt x="21312" y="7429"/>
                      <a:pt x="21422" y="7022"/>
                      <a:pt x="21153" y="6741"/>
                    </a:cubicBezTo>
                    <a:cubicBezTo>
                      <a:pt x="20884" y="6463"/>
                      <a:pt x="20884" y="6004"/>
                      <a:pt x="21153" y="5725"/>
                    </a:cubicBezTo>
                    <a:cubicBezTo>
                      <a:pt x="21422" y="5443"/>
                      <a:pt x="21312" y="5036"/>
                      <a:pt x="20907" y="4817"/>
                    </a:cubicBezTo>
                    <a:cubicBezTo>
                      <a:pt x="20504" y="4599"/>
                      <a:pt x="20262" y="4164"/>
                      <a:pt x="20373" y="3850"/>
                    </a:cubicBezTo>
                    <a:cubicBezTo>
                      <a:pt x="20477" y="3535"/>
                      <a:pt x="20157" y="3166"/>
                      <a:pt x="19658" y="3032"/>
                    </a:cubicBezTo>
                    <a:cubicBezTo>
                      <a:pt x="19162" y="2897"/>
                      <a:pt x="18699" y="2527"/>
                      <a:pt x="18634" y="2208"/>
                    </a:cubicBezTo>
                    <a:cubicBezTo>
                      <a:pt x="18570" y="1891"/>
                      <a:pt x="18072" y="1598"/>
                      <a:pt x="17528" y="1560"/>
                    </a:cubicBezTo>
                    <a:cubicBezTo>
                      <a:pt x="16982" y="1522"/>
                      <a:pt x="16349" y="1252"/>
                      <a:pt x="16120" y="961"/>
                    </a:cubicBezTo>
                    <a:cubicBezTo>
                      <a:pt x="15888" y="669"/>
                      <a:pt x="15260" y="482"/>
                      <a:pt x="14722" y="547"/>
                    </a:cubicBezTo>
                    <a:cubicBezTo>
                      <a:pt x="14184" y="609"/>
                      <a:pt x="13440" y="467"/>
                      <a:pt x="13068" y="232"/>
                    </a:cubicBezTo>
                    <a:cubicBezTo>
                      <a:pt x="12695" y="-6"/>
                      <a:pt x="11998" y="-70"/>
                      <a:pt x="11519" y="88"/>
                    </a:cubicBezTo>
                    <a:cubicBezTo>
                      <a:pt x="11041" y="245"/>
                      <a:pt x="10257" y="245"/>
                      <a:pt x="9781" y="88"/>
                    </a:cubicBezTo>
                    <a:cubicBezTo>
                      <a:pt x="9302" y="-72"/>
                      <a:pt x="8607" y="-9"/>
                      <a:pt x="8229" y="229"/>
                    </a:cubicBezTo>
                    <a:cubicBezTo>
                      <a:pt x="7860" y="465"/>
                      <a:pt x="7116" y="607"/>
                      <a:pt x="6576" y="545"/>
                    </a:cubicBezTo>
                    <a:cubicBezTo>
                      <a:pt x="6039" y="481"/>
                      <a:pt x="5410" y="668"/>
                      <a:pt x="5182" y="960"/>
                    </a:cubicBezTo>
                    <a:cubicBezTo>
                      <a:pt x="4951" y="1250"/>
                      <a:pt x="4318" y="1521"/>
                      <a:pt x="3772" y="1557"/>
                    </a:cubicBezTo>
                    <a:cubicBezTo>
                      <a:pt x="3226" y="1597"/>
                      <a:pt x="2728" y="1888"/>
                      <a:pt x="2664" y="2207"/>
                    </a:cubicBezTo>
                    <a:cubicBezTo>
                      <a:pt x="2599" y="2525"/>
                      <a:pt x="2140" y="2896"/>
                      <a:pt x="1640" y="3029"/>
                    </a:cubicBezTo>
                    <a:cubicBezTo>
                      <a:pt x="1144" y="3164"/>
                      <a:pt x="823" y="3532"/>
                      <a:pt x="931" y="3847"/>
                    </a:cubicBezTo>
                    <a:cubicBezTo>
                      <a:pt x="1038" y="4161"/>
                      <a:pt x="796" y="4598"/>
                      <a:pt x="393" y="4815"/>
                    </a:cubicBezTo>
                    <a:cubicBezTo>
                      <a:pt x="-10" y="5033"/>
                      <a:pt x="-122" y="5440"/>
                      <a:pt x="147" y="5723"/>
                    </a:cubicBezTo>
                    <a:cubicBezTo>
                      <a:pt x="416" y="6001"/>
                      <a:pt x="416" y="6460"/>
                      <a:pt x="147" y="6739"/>
                    </a:cubicBezTo>
                    <a:cubicBezTo>
                      <a:pt x="-122" y="7020"/>
                      <a:pt x="-12" y="7427"/>
                      <a:pt x="393" y="7648"/>
                    </a:cubicBezTo>
                    <a:cubicBezTo>
                      <a:pt x="798" y="7863"/>
                      <a:pt x="1038" y="8299"/>
                      <a:pt x="931" y="8615"/>
                    </a:cubicBezTo>
                    <a:cubicBezTo>
                      <a:pt x="823" y="8929"/>
                      <a:pt x="1144" y="9298"/>
                      <a:pt x="1640" y="9431"/>
                    </a:cubicBezTo>
                    <a:cubicBezTo>
                      <a:pt x="2140" y="9566"/>
                      <a:pt x="2599" y="9938"/>
                      <a:pt x="2663" y="10255"/>
                    </a:cubicBezTo>
                    <a:cubicBezTo>
                      <a:pt x="2728" y="10575"/>
                      <a:pt x="3224" y="10867"/>
                      <a:pt x="3770" y="10903"/>
                    </a:cubicBezTo>
                    <a:cubicBezTo>
                      <a:pt x="4316" y="10939"/>
                      <a:pt x="4949" y="11211"/>
                      <a:pt x="5180" y="11502"/>
                    </a:cubicBezTo>
                    <a:cubicBezTo>
                      <a:pt x="5408" y="11793"/>
                      <a:pt x="6037" y="11980"/>
                      <a:pt x="6574" y="11917"/>
                    </a:cubicBezTo>
                    <a:cubicBezTo>
                      <a:pt x="7112" y="11855"/>
                      <a:pt x="7858" y="11995"/>
                      <a:pt x="8227" y="12232"/>
                    </a:cubicBezTo>
                    <a:cubicBezTo>
                      <a:pt x="8603" y="12468"/>
                      <a:pt x="9298" y="12534"/>
                      <a:pt x="9778" y="12376"/>
                    </a:cubicBezTo>
                    <a:cubicBezTo>
                      <a:pt x="10255" y="12219"/>
                      <a:pt x="11039" y="12219"/>
                      <a:pt x="11517" y="12376"/>
                    </a:cubicBezTo>
                    <a:cubicBezTo>
                      <a:pt x="11996" y="12534"/>
                      <a:pt x="12693" y="12468"/>
                      <a:pt x="13067" y="12232"/>
                    </a:cubicBezTo>
                    <a:cubicBezTo>
                      <a:pt x="13440" y="11994"/>
                      <a:pt x="14182" y="11855"/>
                      <a:pt x="14720" y="11917"/>
                    </a:cubicBezTo>
                    <a:cubicBezTo>
                      <a:pt x="15260" y="11981"/>
                      <a:pt x="15890" y="11794"/>
                      <a:pt x="16120" y="1150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38" name="Group 25"/>
            <p:cNvGrpSpPr/>
            <p:nvPr/>
          </p:nvGrpSpPr>
          <p:grpSpPr>
            <a:xfrm>
              <a:off x="3866261" y="3770893"/>
              <a:ext cx="468377" cy="468376"/>
              <a:chOff x="5155014" y="5027857"/>
              <a:chExt cx="624503" cy="624502"/>
            </a:xfrm>
          </p:grpSpPr>
          <p:sp>
            <p:nvSpPr>
              <p:cNvPr id="39" name="Freeform: Shape 19"/>
              <p:cNvSpPr/>
              <p:nvPr>
                <p:custDataLst>
                  <p:tags r:id="rId19"/>
                </p:custDataLst>
              </p:nvPr>
            </p:nvSpPr>
            <p:spPr>
              <a:xfrm>
                <a:off x="5155014" y="5027857"/>
                <a:ext cx="624503" cy="624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0" name="Freeform: Shape 20"/>
              <p:cNvSpPr/>
              <p:nvPr>
                <p:custDataLst>
                  <p:tags r:id="rId20"/>
                </p:custDataLst>
              </p:nvPr>
            </p:nvSpPr>
            <p:spPr>
              <a:xfrm rot="1023685">
                <a:off x="5297720" y="5187378"/>
                <a:ext cx="338615" cy="3115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1002" extrusionOk="0">
                    <a:moveTo>
                      <a:pt x="19234" y="13313"/>
                    </a:moveTo>
                    <a:cubicBezTo>
                      <a:pt x="18443" y="13276"/>
                      <a:pt x="17330" y="13364"/>
                      <a:pt x="15977" y="13831"/>
                    </a:cubicBezTo>
                    <a:cubicBezTo>
                      <a:pt x="14635" y="14294"/>
                      <a:pt x="13761" y="15133"/>
                      <a:pt x="13199" y="15912"/>
                    </a:cubicBezTo>
                    <a:lnTo>
                      <a:pt x="9797" y="4790"/>
                    </a:lnTo>
                    <a:cubicBezTo>
                      <a:pt x="10172" y="3871"/>
                      <a:pt x="10923" y="2742"/>
                      <a:pt x="12427" y="2223"/>
                    </a:cubicBezTo>
                    <a:cubicBezTo>
                      <a:pt x="14022" y="1673"/>
                      <a:pt x="15183" y="1749"/>
                      <a:pt x="15724" y="1840"/>
                    </a:cubicBezTo>
                    <a:cubicBezTo>
                      <a:pt x="15724" y="1840"/>
                      <a:pt x="19234" y="13313"/>
                      <a:pt x="19234" y="13313"/>
                    </a:cubicBezTo>
                    <a:close/>
                    <a:moveTo>
                      <a:pt x="11774" y="16403"/>
                    </a:moveTo>
                    <a:cubicBezTo>
                      <a:pt x="10888" y="16123"/>
                      <a:pt x="9717" y="15992"/>
                      <a:pt x="8376" y="16454"/>
                    </a:cubicBezTo>
                    <a:cubicBezTo>
                      <a:pt x="7022" y="16921"/>
                      <a:pt x="6074" y="17545"/>
                      <a:pt x="5455" y="18068"/>
                    </a:cubicBezTo>
                    <a:lnTo>
                      <a:pt x="1944" y="6595"/>
                    </a:lnTo>
                    <a:cubicBezTo>
                      <a:pt x="2332" y="6184"/>
                      <a:pt x="3229" y="5398"/>
                      <a:pt x="4825" y="4847"/>
                    </a:cubicBezTo>
                    <a:cubicBezTo>
                      <a:pt x="6328" y="4329"/>
                      <a:pt x="7560" y="4773"/>
                      <a:pt x="8372" y="5282"/>
                    </a:cubicBezTo>
                    <a:cubicBezTo>
                      <a:pt x="8372" y="5282"/>
                      <a:pt x="11774" y="16403"/>
                      <a:pt x="11774" y="16403"/>
                    </a:cubicBezTo>
                    <a:close/>
                    <a:moveTo>
                      <a:pt x="11897" y="490"/>
                    </a:moveTo>
                    <a:cubicBezTo>
                      <a:pt x="10032" y="1134"/>
                      <a:pt x="9058" y="2504"/>
                      <a:pt x="8593" y="3431"/>
                    </a:cubicBezTo>
                    <a:cubicBezTo>
                      <a:pt x="7704" y="2972"/>
                      <a:pt x="6159" y="2472"/>
                      <a:pt x="4294" y="3115"/>
                    </a:cubicBezTo>
                    <a:cubicBezTo>
                      <a:pt x="1565" y="4058"/>
                      <a:pt x="0" y="6135"/>
                      <a:pt x="0" y="6135"/>
                    </a:cubicBezTo>
                    <a:lnTo>
                      <a:pt x="4431" y="20601"/>
                    </a:lnTo>
                    <a:cubicBezTo>
                      <a:pt x="4567" y="21045"/>
                      <a:pt x="5130" y="21149"/>
                      <a:pt x="5381" y="20765"/>
                    </a:cubicBezTo>
                    <a:cubicBezTo>
                      <a:pt x="5921" y="19939"/>
                      <a:pt x="6961" y="18859"/>
                      <a:pt x="8905" y="18188"/>
                    </a:cubicBezTo>
                    <a:cubicBezTo>
                      <a:pt x="10764" y="17547"/>
                      <a:pt x="12118" y="18251"/>
                      <a:pt x="12860" y="18853"/>
                    </a:cubicBezTo>
                    <a:cubicBezTo>
                      <a:pt x="13154" y="19092"/>
                      <a:pt x="13576" y="18922"/>
                      <a:pt x="13684" y="18545"/>
                    </a:cubicBezTo>
                    <a:cubicBezTo>
                      <a:pt x="13957" y="17594"/>
                      <a:pt x="14665" y="16200"/>
                      <a:pt x="16508" y="15565"/>
                    </a:cubicBezTo>
                    <a:cubicBezTo>
                      <a:pt x="18455" y="14892"/>
                      <a:pt x="19894" y="15117"/>
                      <a:pt x="20788" y="15450"/>
                    </a:cubicBezTo>
                    <a:cubicBezTo>
                      <a:pt x="21205" y="15604"/>
                      <a:pt x="21600" y="15171"/>
                      <a:pt x="21465" y="14727"/>
                    </a:cubicBezTo>
                    <a:lnTo>
                      <a:pt x="17042" y="252"/>
                    </a:lnTo>
                    <a:cubicBezTo>
                      <a:pt x="17042" y="252"/>
                      <a:pt x="14627" y="-451"/>
                      <a:pt x="11897" y="490"/>
                    </a:cubicBezTo>
                    <a:close/>
                    <a:moveTo>
                      <a:pt x="4751" y="10619"/>
                    </a:moveTo>
                    <a:lnTo>
                      <a:pt x="5216" y="12140"/>
                    </a:lnTo>
                    <a:cubicBezTo>
                      <a:pt x="5667" y="11880"/>
                      <a:pt x="6192" y="11628"/>
                      <a:pt x="6831" y="11409"/>
                    </a:cubicBezTo>
                    <a:cubicBezTo>
                      <a:pt x="7486" y="11182"/>
                      <a:pt x="8074" y="11131"/>
                      <a:pt x="8597" y="11175"/>
                    </a:cubicBezTo>
                    <a:lnTo>
                      <a:pt x="8116" y="9599"/>
                    </a:lnTo>
                    <a:cubicBezTo>
                      <a:pt x="7576" y="9601"/>
                      <a:pt x="6993" y="9679"/>
                      <a:pt x="6369" y="9894"/>
                    </a:cubicBezTo>
                    <a:cubicBezTo>
                      <a:pt x="5742" y="10110"/>
                      <a:pt x="5211" y="10362"/>
                      <a:pt x="4751" y="10619"/>
                    </a:cubicBezTo>
                    <a:close/>
                    <a:moveTo>
                      <a:pt x="3748" y="7338"/>
                    </a:moveTo>
                    <a:lnTo>
                      <a:pt x="4213" y="8858"/>
                    </a:lnTo>
                    <a:cubicBezTo>
                      <a:pt x="4664" y="8599"/>
                      <a:pt x="5189" y="8348"/>
                      <a:pt x="5828" y="8127"/>
                    </a:cubicBezTo>
                    <a:cubicBezTo>
                      <a:pt x="6483" y="7901"/>
                      <a:pt x="7071" y="7849"/>
                      <a:pt x="7594" y="7894"/>
                    </a:cubicBezTo>
                    <a:lnTo>
                      <a:pt x="7113" y="6317"/>
                    </a:lnTo>
                    <a:cubicBezTo>
                      <a:pt x="6573" y="6321"/>
                      <a:pt x="5990" y="6398"/>
                      <a:pt x="5364" y="6614"/>
                    </a:cubicBezTo>
                    <a:cubicBezTo>
                      <a:pt x="4738" y="6830"/>
                      <a:pt x="4208" y="7081"/>
                      <a:pt x="3748" y="7338"/>
                    </a:cubicBezTo>
                    <a:close/>
                    <a:moveTo>
                      <a:pt x="5755" y="13899"/>
                    </a:moveTo>
                    <a:lnTo>
                      <a:pt x="6220" y="15420"/>
                    </a:lnTo>
                    <a:cubicBezTo>
                      <a:pt x="6672" y="15160"/>
                      <a:pt x="7196" y="14908"/>
                      <a:pt x="7835" y="14689"/>
                    </a:cubicBezTo>
                    <a:cubicBezTo>
                      <a:pt x="8490" y="14462"/>
                      <a:pt x="9078" y="14411"/>
                      <a:pt x="9601" y="14456"/>
                    </a:cubicBezTo>
                    <a:lnTo>
                      <a:pt x="9119" y="12880"/>
                    </a:lnTo>
                    <a:cubicBezTo>
                      <a:pt x="8579" y="12882"/>
                      <a:pt x="7996" y="12960"/>
                      <a:pt x="7372" y="13175"/>
                    </a:cubicBezTo>
                    <a:cubicBezTo>
                      <a:pt x="6745" y="13391"/>
                      <a:pt x="6215" y="13642"/>
                      <a:pt x="5755" y="13899"/>
                    </a:cubicBezTo>
                    <a:close/>
                    <a:moveTo>
                      <a:pt x="13396" y="11403"/>
                    </a:moveTo>
                    <a:lnTo>
                      <a:pt x="13879" y="12979"/>
                    </a:lnTo>
                    <a:cubicBezTo>
                      <a:pt x="14278" y="12615"/>
                      <a:pt x="14782" y="12290"/>
                      <a:pt x="15438" y="12065"/>
                    </a:cubicBezTo>
                    <a:cubicBezTo>
                      <a:pt x="16076" y="11844"/>
                      <a:pt x="16640" y="11720"/>
                      <a:pt x="17150" y="11649"/>
                    </a:cubicBezTo>
                    <a:lnTo>
                      <a:pt x="16685" y="10128"/>
                    </a:lnTo>
                    <a:cubicBezTo>
                      <a:pt x="16170" y="10208"/>
                      <a:pt x="15601" y="10335"/>
                      <a:pt x="14975" y="10551"/>
                    </a:cubicBezTo>
                    <a:cubicBezTo>
                      <a:pt x="14348" y="10766"/>
                      <a:pt x="13833" y="11069"/>
                      <a:pt x="13396" y="11403"/>
                    </a:cubicBezTo>
                    <a:close/>
                    <a:moveTo>
                      <a:pt x="12392" y="8123"/>
                    </a:moveTo>
                    <a:lnTo>
                      <a:pt x="12875" y="9698"/>
                    </a:lnTo>
                    <a:cubicBezTo>
                      <a:pt x="13274" y="9335"/>
                      <a:pt x="13778" y="9010"/>
                      <a:pt x="14434" y="8785"/>
                    </a:cubicBezTo>
                    <a:cubicBezTo>
                      <a:pt x="15072" y="8564"/>
                      <a:pt x="15636" y="8440"/>
                      <a:pt x="16146" y="8369"/>
                    </a:cubicBezTo>
                    <a:lnTo>
                      <a:pt x="15680" y="6848"/>
                    </a:lnTo>
                    <a:cubicBezTo>
                      <a:pt x="15166" y="6928"/>
                      <a:pt x="14597" y="7055"/>
                      <a:pt x="13971" y="7271"/>
                    </a:cubicBezTo>
                    <a:cubicBezTo>
                      <a:pt x="13345" y="7486"/>
                      <a:pt x="12830" y="7787"/>
                      <a:pt x="12392" y="8123"/>
                    </a:cubicBezTo>
                    <a:close/>
                    <a:moveTo>
                      <a:pt x="11389" y="4842"/>
                    </a:moveTo>
                    <a:lnTo>
                      <a:pt x="11872" y="6417"/>
                    </a:lnTo>
                    <a:cubicBezTo>
                      <a:pt x="12271" y="6054"/>
                      <a:pt x="12775" y="5729"/>
                      <a:pt x="13431" y="5504"/>
                    </a:cubicBezTo>
                    <a:cubicBezTo>
                      <a:pt x="14069" y="5283"/>
                      <a:pt x="14633" y="5159"/>
                      <a:pt x="15143" y="5088"/>
                    </a:cubicBezTo>
                    <a:lnTo>
                      <a:pt x="14677" y="3567"/>
                    </a:lnTo>
                    <a:cubicBezTo>
                      <a:pt x="14162" y="3646"/>
                      <a:pt x="13594" y="3774"/>
                      <a:pt x="12968" y="3990"/>
                    </a:cubicBezTo>
                    <a:cubicBezTo>
                      <a:pt x="12342" y="4206"/>
                      <a:pt x="11826" y="4507"/>
                      <a:pt x="11389" y="48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41" name="Group 21"/>
            <p:cNvGrpSpPr/>
            <p:nvPr/>
          </p:nvGrpSpPr>
          <p:grpSpPr>
            <a:xfrm>
              <a:off x="3056451" y="2014116"/>
              <a:ext cx="468376" cy="468376"/>
              <a:chOff x="0" y="0"/>
              <a:chExt cx="969008" cy="969008"/>
            </a:xfrm>
          </p:grpSpPr>
          <p:sp>
            <p:nvSpPr>
              <p:cNvPr id="42" name="Freeform: Shape 22"/>
              <p:cNvSpPr/>
              <p:nvPr>
                <p:custDataLst>
                  <p:tags r:id="rId21"/>
                </p:custDataLst>
              </p:nvPr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3" name="Freeform: Shape 23"/>
              <p:cNvSpPr/>
              <p:nvPr>
                <p:custDataLst>
                  <p:tags r:id="rId22"/>
                </p:custDataLst>
              </p:nvPr>
            </p:nvSpPr>
            <p:spPr>
              <a:xfrm>
                <a:off x="321391" y="272922"/>
                <a:ext cx="326225" cy="423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28" h="21164" extrusionOk="0">
                    <a:moveTo>
                      <a:pt x="13691" y="4182"/>
                    </a:moveTo>
                    <a:cubicBezTo>
                      <a:pt x="12508" y="3546"/>
                      <a:pt x="11931" y="2543"/>
                      <a:pt x="12404" y="1937"/>
                    </a:cubicBezTo>
                    <a:cubicBezTo>
                      <a:pt x="12876" y="1334"/>
                      <a:pt x="14218" y="1362"/>
                      <a:pt x="15398" y="1998"/>
                    </a:cubicBezTo>
                    <a:cubicBezTo>
                      <a:pt x="16583" y="2634"/>
                      <a:pt x="17155" y="3639"/>
                      <a:pt x="16684" y="4242"/>
                    </a:cubicBezTo>
                    <a:cubicBezTo>
                      <a:pt x="16213" y="4845"/>
                      <a:pt x="14874" y="4818"/>
                      <a:pt x="13691" y="4182"/>
                    </a:cubicBezTo>
                    <a:close/>
                    <a:moveTo>
                      <a:pt x="14777" y="15159"/>
                    </a:moveTo>
                    <a:cubicBezTo>
                      <a:pt x="14795" y="15127"/>
                      <a:pt x="14807" y="15091"/>
                      <a:pt x="14825" y="15057"/>
                    </a:cubicBezTo>
                    <a:cubicBezTo>
                      <a:pt x="14896" y="14928"/>
                      <a:pt x="14958" y="14799"/>
                      <a:pt x="15009" y="14664"/>
                    </a:cubicBezTo>
                    <a:cubicBezTo>
                      <a:pt x="15017" y="14639"/>
                      <a:pt x="15021" y="14615"/>
                      <a:pt x="15030" y="14593"/>
                    </a:cubicBezTo>
                    <a:cubicBezTo>
                      <a:pt x="15082" y="14443"/>
                      <a:pt x="15126" y="14295"/>
                      <a:pt x="15161" y="14143"/>
                    </a:cubicBezTo>
                    <a:cubicBezTo>
                      <a:pt x="15161" y="14136"/>
                      <a:pt x="15161" y="14130"/>
                      <a:pt x="15161" y="14120"/>
                    </a:cubicBezTo>
                    <a:cubicBezTo>
                      <a:pt x="15421" y="12832"/>
                      <a:pt x="14968" y="11394"/>
                      <a:pt x="13930" y="10096"/>
                    </a:cubicBezTo>
                    <a:lnTo>
                      <a:pt x="15410" y="8206"/>
                    </a:lnTo>
                    <a:cubicBezTo>
                      <a:pt x="17115" y="8386"/>
                      <a:pt x="18589" y="8031"/>
                      <a:pt x="19298" y="7124"/>
                    </a:cubicBezTo>
                    <a:cubicBezTo>
                      <a:pt x="20528" y="5555"/>
                      <a:pt x="19031" y="2944"/>
                      <a:pt x="15959" y="1289"/>
                    </a:cubicBezTo>
                    <a:cubicBezTo>
                      <a:pt x="12884" y="-367"/>
                      <a:pt x="9398" y="-436"/>
                      <a:pt x="8170" y="1130"/>
                    </a:cubicBezTo>
                    <a:cubicBezTo>
                      <a:pt x="7458" y="2039"/>
                      <a:pt x="7666" y="3299"/>
                      <a:pt x="8560" y="4518"/>
                    </a:cubicBezTo>
                    <a:lnTo>
                      <a:pt x="7078" y="6407"/>
                    </a:lnTo>
                    <a:cubicBezTo>
                      <a:pt x="5227" y="6150"/>
                      <a:pt x="3458" y="6390"/>
                      <a:pt x="2143" y="7113"/>
                    </a:cubicBezTo>
                    <a:cubicBezTo>
                      <a:pt x="2135" y="7115"/>
                      <a:pt x="2126" y="7117"/>
                      <a:pt x="2120" y="7122"/>
                    </a:cubicBezTo>
                    <a:cubicBezTo>
                      <a:pt x="1967" y="7208"/>
                      <a:pt x="1817" y="7302"/>
                      <a:pt x="1677" y="7402"/>
                    </a:cubicBezTo>
                    <a:cubicBezTo>
                      <a:pt x="1655" y="7417"/>
                      <a:pt x="1628" y="7431"/>
                      <a:pt x="1610" y="7447"/>
                    </a:cubicBezTo>
                    <a:cubicBezTo>
                      <a:pt x="1479" y="7539"/>
                      <a:pt x="1362" y="7643"/>
                      <a:pt x="1249" y="7747"/>
                    </a:cubicBezTo>
                    <a:cubicBezTo>
                      <a:pt x="1222" y="7773"/>
                      <a:pt x="1185" y="7796"/>
                      <a:pt x="1159" y="7824"/>
                    </a:cubicBezTo>
                    <a:cubicBezTo>
                      <a:pt x="1018" y="7957"/>
                      <a:pt x="887" y="8098"/>
                      <a:pt x="773" y="8248"/>
                    </a:cubicBezTo>
                    <a:cubicBezTo>
                      <a:pt x="-1072" y="10599"/>
                      <a:pt x="502" y="14158"/>
                      <a:pt x="4282" y="16195"/>
                    </a:cubicBezTo>
                    <a:cubicBezTo>
                      <a:pt x="8065" y="18232"/>
                      <a:pt x="12626" y="17974"/>
                      <a:pt x="14466" y="15623"/>
                    </a:cubicBezTo>
                    <a:cubicBezTo>
                      <a:pt x="14582" y="15474"/>
                      <a:pt x="14689" y="15318"/>
                      <a:pt x="14777" y="15159"/>
                    </a:cubicBezTo>
                    <a:close/>
                    <a:moveTo>
                      <a:pt x="2898" y="16410"/>
                    </a:moveTo>
                    <a:lnTo>
                      <a:pt x="93" y="19992"/>
                    </a:lnTo>
                    <a:lnTo>
                      <a:pt x="391" y="21164"/>
                    </a:lnTo>
                    <a:lnTo>
                      <a:pt x="1804" y="20914"/>
                    </a:lnTo>
                    <a:lnTo>
                      <a:pt x="4609" y="17333"/>
                    </a:lnTo>
                    <a:cubicBezTo>
                      <a:pt x="4310" y="17201"/>
                      <a:pt x="4014" y="17060"/>
                      <a:pt x="3727" y="16904"/>
                    </a:cubicBezTo>
                    <a:cubicBezTo>
                      <a:pt x="3437" y="16748"/>
                      <a:pt x="3160" y="16582"/>
                      <a:pt x="2898" y="164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45" name="文本框 44"/>
          <p:cNvSpPr txBox="1"/>
          <p:nvPr>
            <p:custDataLst>
              <p:tags r:id="rId23"/>
            </p:custDataLst>
          </p:nvPr>
        </p:nvSpPr>
        <p:spPr>
          <a:xfrm>
            <a:off x="7064375" y="2945765"/>
            <a:ext cx="2447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夹紧力的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方向</a:t>
            </a: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24"/>
            </p:custDataLst>
          </p:nvPr>
        </p:nvSpPr>
        <p:spPr>
          <a:xfrm>
            <a:off x="5486400" y="6348730"/>
            <a:ext cx="27317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夹紧力作用点</a:t>
            </a: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文本框 47"/>
          <p:cNvSpPr txBox="1"/>
          <p:nvPr>
            <p:custDataLst>
              <p:tags r:id="rId25"/>
            </p:custDataLst>
          </p:nvPr>
        </p:nvSpPr>
        <p:spPr>
          <a:xfrm>
            <a:off x="2164080" y="3877310"/>
            <a:ext cx="20123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夹紧力大小</a:t>
            </a: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93940" y="4571365"/>
            <a:ext cx="384111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夹紧力的三要素</a:t>
            </a:r>
            <a:endParaRPr lang="zh-CN" altLang="en-US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2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0450" y="1235710"/>
            <a:ext cx="1048956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(１) 夹紧力的方向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１) 夹紧力的方向应有助于定位稳定, 应朝向主要限位面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对工件只施加一个夹紧力或施加几个方向相同的夹紧力时, 夹紧力的方向应尽可能朝向主要限位面, 对于施加几个方向不同的夹紧力时, 朝向主要限位面的夹紧力应该是主要夹紧力, 如图１</a:t>
            </a:r>
            <a:r>
              <a:rPr lang="en-US" altLang="zh-CN" sz="2400"/>
              <a:t>.</a:t>
            </a:r>
            <a:r>
              <a:rPr lang="zh-CN" altLang="en-US" sz="2400"/>
              <a:t>４７所示。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204960" y="192405"/>
            <a:ext cx="2632710" cy="22186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5825" y="4097020"/>
            <a:ext cx="3669665" cy="204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夹紧力用字母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Fw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表示，其图示可用带箭头线段表示，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长短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表示力的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大小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箭头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所指方向为夹紧力的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方向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作用点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用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箭头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或箭尾表示。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6925" y="6116320"/>
            <a:ext cx="471995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夹紧力确定的总体要求：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稳、牢、小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4" name="图片 643" descr="E:\1孙喜兵（常高技)\1教学\教学研究\教材\机床夹具教材（洪老师）\机床夹具（第四版）（11.3.5,一校）50\3z14.ti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clrChange>
              <a:clrFrom>
                <a:srgbClr val="FFFFFE">
                  <a:alpha val="100000"/>
                </a:srgbClr>
              </a:clrFrom>
              <a:clrTo>
                <a:srgbClr val="FFFF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8223" y="4007062"/>
            <a:ext cx="5657427" cy="2440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>
            <a:off x="6873875" y="6447790"/>
            <a:ext cx="4257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夹紧力方向不当</a:t>
            </a:r>
            <a:endParaRPr lang="en-US" altLang="zh-CN" sz="18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7584" y="32215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7635" y="947420"/>
            <a:ext cx="10534015" cy="529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(１) 夹紧力的方向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２) 夹紧力的方向应有助于减少夹紧力。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图１</a:t>
            </a:r>
            <a:r>
              <a:rPr lang="en-US" altLang="zh-CN" sz="2400"/>
              <a:t>.</a:t>
            </a:r>
            <a:r>
              <a:rPr lang="zh-CN" altLang="en-US" sz="2400"/>
              <a:t>４８ (a) 中夹紧力FW 、 切削力F 和重力G 同向时, 所需夹紧力最小; 图１</a:t>
            </a:r>
            <a:r>
              <a:rPr lang="en-US" altLang="zh-CN" sz="2400"/>
              <a:t>.</a:t>
            </a:r>
            <a:r>
              <a:rPr lang="zh-CN" altLang="en-US" sz="2400"/>
              <a:t>４８ (d) 中需要由夹紧力产生的摩擦力来克服重力和切削力, 故需要的夹紧力最大. 在实际生产中, 满足夹紧力FW 、 切削力F 和重力G 同向的情况并不多, 在实际设计中需要具体分析, 如图１</a:t>
            </a:r>
            <a:r>
              <a:rPr lang="en-US" altLang="zh-CN" sz="2400"/>
              <a:t>.</a:t>
            </a:r>
            <a:r>
              <a:rPr lang="zh-CN" altLang="en-US" sz="2400"/>
              <a:t>４８所示。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400300" y="4239895"/>
            <a:ext cx="7391400" cy="24860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31389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71600" y="954405"/>
            <a:ext cx="1057783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(１) 夹紧力的方向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３) 夹紧力的方向应该是工件刚度较高的方向。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如图１</a:t>
            </a:r>
            <a:r>
              <a:rPr lang="en-US" altLang="zh-CN" sz="2400"/>
              <a:t>.</a:t>
            </a:r>
            <a:r>
              <a:rPr lang="zh-CN" altLang="en-US" sz="2400"/>
              <a:t>４９所示, 薄壁件径向刚度差而轴向刚度好, 可采用图１</a:t>
            </a:r>
            <a:r>
              <a:rPr lang="en-US" altLang="zh-CN" sz="2400"/>
              <a:t>.</a:t>
            </a:r>
            <a:r>
              <a:rPr lang="zh-CN" altLang="en-US" sz="2400"/>
              <a:t>４９ (b) 方案, 可避免工件发生严重的夹紧变形。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307580" y="3261360"/>
            <a:ext cx="4292600" cy="32327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656080" y="3261360"/>
            <a:ext cx="4625975" cy="353504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sym typeface="+mn-ea"/>
              </a:rPr>
              <a:t>夹紧力的确定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8130" y="1518285"/>
            <a:ext cx="98196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(２) 夹紧力的作用点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１) 夹紧力的作用点应落在定位工件的支撑范围内。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夹紧力的作用点落在定位工件支撑范围之外, 夹紧时将破坏工件的定位, 如图１</a:t>
            </a:r>
            <a:r>
              <a:rPr lang="en-US" altLang="zh-CN" sz="2400"/>
              <a:t>.</a:t>
            </a:r>
            <a:r>
              <a:rPr lang="zh-CN" altLang="en-US" sz="2400"/>
              <a:t>５０所示。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18710" y="3429000"/>
            <a:ext cx="6962775" cy="30289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92.71754982451006,&quot;left&quot;:110,&quot;top&quot;:165.3647336400569,&quot;width&quot;:822.66754982451}"/>
</p:tagLst>
</file>

<file path=ppt/tags/tag16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27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275.xml><?xml version="1.0" encoding="utf-8"?>
<p:tagLst xmlns:p="http://schemas.openxmlformats.org/presentationml/2006/main">
  <p:tag name="commondata" val="eyJoZGlkIjoiYTlhOGExOGI1YjA1YTQ4N2EzZjM4NmQyZTQ1NDdlZTQifQ==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3754</Words>
  <Application>WPS 演示</Application>
  <PresentationFormat>宽屏</PresentationFormat>
  <Paragraphs>225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inpin heiti</vt:lpstr>
      <vt:lpstr>楷体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21</cp:revision>
  <dcterms:created xsi:type="dcterms:W3CDTF">2023-08-09T12:44:00Z</dcterms:created>
  <dcterms:modified xsi:type="dcterms:W3CDTF">2025-01-08T03:45:17Z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946FEE97F6464C259DFA1D61862F8B49_13</vt:lpwstr>
  </property>
  <property fmtid="{D5CDD505-2E9C-101B-9397-08002B2CF9AE}" pid="3" name="KSOProductBuildVer">
    <vt:lpwstr>2052-12.1.0.16250</vt:lpwstr>
  </property>
</Properties>
</file>